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2C_252CCE0F.xml" ContentType="application/vnd.ms-powerpoint.comments+xml"/>
  <Override PartName="/ppt/comments/modernComment_102_3EB8BC01.xml" ContentType="application/vnd.ms-powerpoint.comments+xml"/>
  <Override PartName="/ppt/comments/modernComment_11D_877B071.xml" ContentType="application/vnd.ms-powerpoint.comments+xml"/>
  <Override PartName="/ppt/comments/modernComment_123_2131725F.xml" ContentType="application/vnd.ms-powerpoint.comments+xml"/>
  <Override PartName="/ppt/comments/modernComment_125_D970F384.xml" ContentType="application/vnd.ms-powerpoint.comments+xml"/>
  <Override PartName="/ppt/comments/modernComment_122_28395F3C.xml" ContentType="application/vnd.ms-powerpoint.comments+xml"/>
  <Override PartName="/ppt/comments/modernComment_126_103791F5.xml" ContentType="application/vnd.ms-powerpoint.comments+xml"/>
  <Override PartName="/ppt/comments/modernComment_124_C9506E91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83" r:id="rId4"/>
    <p:sldId id="302" r:id="rId5"/>
    <p:sldId id="300" r:id="rId6"/>
    <p:sldId id="258" r:id="rId7"/>
    <p:sldId id="281" r:id="rId8"/>
    <p:sldId id="297" r:id="rId9"/>
    <p:sldId id="284" r:id="rId10"/>
    <p:sldId id="285" r:id="rId11"/>
    <p:sldId id="291" r:id="rId12"/>
    <p:sldId id="293" r:id="rId13"/>
    <p:sldId id="290" r:id="rId14"/>
    <p:sldId id="287" r:id="rId15"/>
    <p:sldId id="294" r:id="rId16"/>
    <p:sldId id="292" r:id="rId17"/>
    <p:sldId id="30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9A1E72-2A0A-C234-92BF-48F2B569EB04}" name="Lisa Baile" initials="LB" userId="46f63910bcf9289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modernComment_102_3EB8BC0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FC4818D-6BD8-47DB-958A-290C72618585}" authorId="{FB9A1E72-2A0A-C234-92BF-48F2B569EB04}" created="2022-05-20T22:21:05.94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52294145" sldId="258"/>
      <ac:spMk id="2" creationId="{00000000-0000-0000-0000-000000000000}"/>
      <ac:txMk cp="133" len="8">
        <ac:context len="206" hash="400555299"/>
      </ac:txMk>
    </ac:txMkLst>
    <p188:pos x="6304191" y="3790022"/>
    <p188:txBody>
      <a:bodyPr/>
      <a:lstStyle/>
      <a:p>
        <a:r>
          <a:rPr lang="en-CA"/>
          <a:t>Modality??</a:t>
        </a:r>
      </a:p>
    </p188:txBody>
  </p188:cm>
</p188:cmLst>
</file>

<file path=ppt/comments/modernComment_11D_877B07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BBBB39B-C85A-4F9A-B07E-0E1621F25B1D}" authorId="{FB9A1E72-2A0A-C234-92BF-48F2B569EB04}" created="2022-05-21T01:04:44.63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2061681" sldId="285"/>
      <ac:picMk id="2" creationId="{00000000-0000-0000-0000-000000000000}"/>
    </ac:deMkLst>
    <p188:txBody>
      <a:bodyPr/>
      <a:lstStyle/>
      <a:p>
        <a:r>
          <a:rPr lang="en-CA"/>
          <a:t>Is Salt Spring part of this?</a:t>
        </a:r>
      </a:p>
    </p188:txBody>
  </p188:cm>
</p188:cmLst>
</file>

<file path=ppt/comments/modernComment_122_28395F3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F7E656D-559F-4889-B6D6-5D1EEF519E80}" authorId="{FB9A1E72-2A0A-C234-92BF-48F2B569EB04}" created="2022-05-21T01:48:28.849">
    <pc:sldMkLst xmlns:pc="http://schemas.microsoft.com/office/powerpoint/2013/main/command">
      <pc:docMk/>
      <pc:sldMk cId="674848572" sldId="290"/>
    </pc:sldMkLst>
    <p188:txBody>
      <a:bodyPr/>
      <a:lstStyle/>
      <a:p>
        <a:r>
          <a:rPr lang="en-CA"/>
          <a:t>Font sizes different</a:t>
        </a:r>
      </a:p>
    </p188:txBody>
  </p188:cm>
</p188:cmLst>
</file>

<file path=ppt/comments/modernComment_123_2131725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C1603E4-517A-4220-AD2A-BE3513AE9BB6}" authorId="{FB9A1E72-2A0A-C234-92BF-48F2B569EB04}" created="2022-05-21T01:05:47.07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56888671" sldId="291"/>
      <ac:picMk id="2" creationId="{00000000-0000-0000-0000-000000000000}"/>
    </ac:deMkLst>
    <p188:txBody>
      <a:bodyPr/>
      <a:lstStyle/>
      <a:p>
        <a:r>
          <a:rPr lang="en-CA"/>
          <a:t>'Options' is out of the box</a:t>
        </a:r>
      </a:p>
    </p188:txBody>
  </p188:cm>
</p188:cmLst>
</file>

<file path=ppt/comments/modernComment_124_C9506E9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3E1F14A-17E7-416A-84E9-449FAFB545C7}" authorId="{FB9A1E72-2A0A-C234-92BF-48F2B569EB04}" created="2022-05-21T01:49:25.78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77491601" sldId="292"/>
      <ac:spMk id="3" creationId="{00000000-0000-0000-0000-000000000000}"/>
    </ac:deMkLst>
    <p188:txBody>
      <a:bodyPr/>
      <a:lstStyle/>
      <a:p>
        <a:r>
          <a:rPr lang="en-CA"/>
          <a:t>Who set these priorities?</a:t>
        </a:r>
      </a:p>
    </p188:txBody>
  </p188:cm>
</p188:cmLst>
</file>

<file path=ppt/comments/modernComment_125_D970F38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0B42BCF-28C7-442A-B56E-0B7673E3CA6B}" authorId="{FB9A1E72-2A0A-C234-92BF-48F2B569EB04}" created="2022-05-21T01:45:02.69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48058244" sldId="293"/>
      <ac:picMk id="3" creationId="{00000000-0000-0000-0000-000000000000}"/>
    </ac:deMkLst>
    <p188:txBody>
      <a:bodyPr/>
      <a:lstStyle/>
      <a:p>
        <a:r>
          <a:rPr lang="en-CA"/>
          <a:t>Smaller text in this box</a:t>
        </a:r>
      </a:p>
    </p188:txBody>
  </p188:cm>
</p188:cmLst>
</file>

<file path=ppt/comments/modernComment_126_103791F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1E126E9-4816-4D0F-A36A-37DD450C80ED}" authorId="{FB9A1E72-2A0A-C234-92BF-48F2B569EB04}" created="2022-05-21T01:48:46.984">
    <pc:sldMkLst xmlns:pc="http://schemas.microsoft.com/office/powerpoint/2013/main/command">
      <pc:docMk/>
      <pc:sldMk cId="272077301" sldId="294"/>
    </pc:sldMkLst>
    <p188:txBody>
      <a:bodyPr/>
      <a:lstStyle/>
      <a:p>
        <a:r>
          <a:rPr lang="en-CA"/>
          <a:t>Where's this data from?</a:t>
        </a:r>
      </a:p>
    </p188:txBody>
  </p188:cm>
</p188:cmLst>
</file>

<file path=ppt/comments/modernComment_12C_252CCE0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DDF2F9A-58E4-4D53-8684-3F10B37534FA}" authorId="{FB9A1E72-2A0A-C234-92BF-48F2B569EB04}" created="2022-05-20T22:19:19.65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23693327" sldId="300"/>
      <ac:spMk id="3" creationId="{00000000-0000-0000-0000-000000000000}"/>
    </ac:deMkLst>
    <p188:txBody>
      <a:bodyPr/>
      <a:lstStyle/>
      <a:p>
        <a:r>
          <a:rPr lang="en-CA"/>
          <a:t>Too many averages and ~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ECC3-3FF5-464A-A984-6D9D7C0D72B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5C2E-A95B-4EE2-9878-097FC815E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2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ECC3-3FF5-464A-A984-6D9D7C0D72B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5C2E-A95B-4EE2-9878-097FC815E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2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ECC3-3FF5-464A-A984-6D9D7C0D72B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5C2E-A95B-4EE2-9878-097FC815E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4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ECC3-3FF5-464A-A984-6D9D7C0D72B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5C2E-A95B-4EE2-9878-097FC815E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2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ECC3-3FF5-464A-A984-6D9D7C0D72B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5C2E-A95B-4EE2-9878-097FC815E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ECC3-3FF5-464A-A984-6D9D7C0D72B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5C2E-A95B-4EE2-9878-097FC815E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8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ECC3-3FF5-464A-A984-6D9D7C0D72B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5C2E-A95B-4EE2-9878-097FC815E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4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ECC3-3FF5-464A-A984-6D9D7C0D72B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5C2E-A95B-4EE2-9878-097FC815E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7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ECC3-3FF5-464A-A984-6D9D7C0D72B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5C2E-A95B-4EE2-9878-097FC815E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8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ECC3-3FF5-464A-A984-6D9D7C0D72B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5C2E-A95B-4EE2-9878-097FC815E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3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ECC3-3FF5-464A-A984-6D9D7C0D72B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5C2E-A95B-4EE2-9878-097FC815E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3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4ECC3-3FF5-464A-A984-6D9D7C0D72B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35C2E-A95B-4EE2-9878-097FC815E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6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D_877B071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3_2131725F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microsoft.com/office/2018/10/relationships/comments" Target="../comments/modernComment_125_D970F384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microsoft.com/office/2018/10/relationships/comments" Target="../comments/modernComment_122_28395F3C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6_103791F5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4_C9506E91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C_252CCE0F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2_3EB8BC0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298"/>
            <a:ext cx="9144000" cy="527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43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10" y="990600"/>
            <a:ext cx="8419065" cy="548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1681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590551"/>
            <a:ext cx="6821837" cy="546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88671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5" y="171451"/>
            <a:ext cx="4678242" cy="3298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027" y="1568929"/>
            <a:ext cx="5156266" cy="39269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44" y="3181668"/>
            <a:ext cx="5739562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xmlns="" r:id="rId5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458669"/>
            <a:ext cx="4320551" cy="2933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1481"/>
            <a:ext cx="3981450" cy="321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612" y="1398985"/>
            <a:ext cx="5179388" cy="39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4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xmlns="" r:id="rId5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9938"/>
          <a:stretch/>
        </p:blipFill>
        <p:spPr>
          <a:xfrm>
            <a:off x="4306180" y="2162175"/>
            <a:ext cx="4761620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5140"/>
            <a:ext cx="4663499" cy="3382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1090"/>
            <a:ext cx="4572000" cy="298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0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49" y="929199"/>
            <a:ext cx="6952501" cy="499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7301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4200"/>
            <a:ext cx="9037564" cy="3872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1414" y="428625"/>
            <a:ext cx="16834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Survey</a:t>
            </a:r>
          </a:p>
          <a:p>
            <a:pPr algn="ctr"/>
            <a:r>
              <a:rPr lang="en-US" sz="3200" dirty="0"/>
              <a:t>Priorities</a:t>
            </a:r>
          </a:p>
        </p:txBody>
      </p:sp>
    </p:spTree>
    <p:extLst>
      <p:ext uri="{BB962C8B-B14F-4D97-AF65-F5344CB8AC3E}">
        <p14:creationId xmlns:p14="http://schemas.microsoft.com/office/powerpoint/2010/main" val="3377491601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976284"/>
            <a:ext cx="838011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/>
              <a:t>For information and input:</a:t>
            </a:r>
          </a:p>
          <a:p>
            <a:endParaRPr lang="en-US" sz="5400" dirty="0"/>
          </a:p>
          <a:p>
            <a:r>
              <a:rPr lang="en-CA" sz="5400" dirty="0"/>
              <a:t>TransportationSGI@crd.bc.ca</a:t>
            </a:r>
            <a:br>
              <a:rPr lang="en-CA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9408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" descr="Hiking trail vector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3663315"/>
            <a:ext cx="1595437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artoon bu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40798"/>
            <a:ext cx="2438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A boy riding a bicycle cartoon character isolated on 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17" y="2164941"/>
            <a:ext cx="2167888" cy="214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80523" y="465138"/>
            <a:ext cx="706231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xOT-Regular"/>
              </a:rPr>
              <a:t>Southern Gulf Islands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xOT-Regular"/>
              </a:rPr>
              <a:t>Transportation Plan and Referendum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0" t="18963" r="35222" b="18370"/>
          <a:stretch/>
        </p:blipFill>
        <p:spPr>
          <a:xfrm>
            <a:off x="38100" y="129699"/>
            <a:ext cx="2024380" cy="2994100"/>
          </a:xfrm>
          <a:prstGeom prst="rect">
            <a:avLst/>
          </a:prstGeom>
        </p:spPr>
      </p:pic>
      <p:sp>
        <p:nvSpPr>
          <p:cNvPr id="2" name="AutoShape 2" descr="Yellow Water Taxi of Transport Collection Stock Vector - Illustration of  drawing, race: 85405949"/>
          <p:cNvSpPr>
            <a:spLocks noChangeAspect="1" noChangeArrowheads="1"/>
          </p:cNvSpPr>
          <p:nvPr/>
        </p:nvSpPr>
        <p:spPr bwMode="auto">
          <a:xfrm>
            <a:off x="0" y="-4217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Yellow Water Taxi of Transport Collection Stock Vector - Illustration of  drawing, race: 854059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6" descr="Water Taxi png images | PNGW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8" descr="Water Taxi png images | PNGW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1" b="8636"/>
          <a:stretch/>
        </p:blipFill>
        <p:spPr>
          <a:xfrm>
            <a:off x="2905443" y="4786818"/>
            <a:ext cx="2981641" cy="17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3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557" y="946011"/>
            <a:ext cx="842962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DaxOT-Light"/>
              </a:rPr>
              <a:t>The project is in response to requests from residents and societies (</a:t>
            </a:r>
            <a:r>
              <a:rPr lang="en-US" dirty="0" err="1">
                <a:solidFill>
                  <a:srgbClr val="002060"/>
                </a:solidFill>
                <a:latin typeface="DaxOT-Light"/>
              </a:rPr>
              <a:t>eg</a:t>
            </a:r>
            <a:r>
              <a:rPr lang="en-US" dirty="0">
                <a:solidFill>
                  <a:srgbClr val="002060"/>
                </a:solidFill>
                <a:latin typeface="DaxOT-Light"/>
              </a:rPr>
              <a:t> MAP) for regional coordination of public transit and transportation alternatives</a:t>
            </a:r>
          </a:p>
          <a:p>
            <a:endParaRPr lang="en-US" dirty="0">
              <a:solidFill>
                <a:srgbClr val="002060"/>
              </a:solidFill>
              <a:latin typeface="DaxOT-Ligh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DaxOT-Light"/>
              </a:rPr>
              <a:t>The CRD’s SGI Community Economic Sustainability Commission (“CESC”) requested the CRD establish a new Transportation Commission for the SGI.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DaxOT-Light"/>
            </a:endParaRPr>
          </a:p>
          <a:p>
            <a:endParaRPr lang="en-US" dirty="0">
              <a:solidFill>
                <a:srgbClr val="002060"/>
              </a:solidFill>
              <a:latin typeface="DaxOT-Ligh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DaxOT-Light"/>
              </a:rPr>
              <a:t>The CRD can support administrative coordination and can access infrastructure funding from other levels of government.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DaxOT-Ligh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DaxOT-Light"/>
              </a:rPr>
              <a:t>CRD can hold Licenses of Occupation in the Provincial Road Right of Way which are needed </a:t>
            </a:r>
            <a:r>
              <a:rPr lang="en-US" dirty="0" smtClean="0">
                <a:solidFill>
                  <a:srgbClr val="002060"/>
                </a:solidFill>
                <a:latin typeface="DaxOT-Light"/>
              </a:rPr>
              <a:t>to construct road </a:t>
            </a:r>
            <a:r>
              <a:rPr lang="en-US" dirty="0">
                <a:solidFill>
                  <a:srgbClr val="002060"/>
                </a:solidFill>
                <a:latin typeface="DaxOT-Light"/>
              </a:rPr>
              <a:t>side trails.  However trail societies may not hold a License of Occupation.</a:t>
            </a:r>
          </a:p>
          <a:p>
            <a:endParaRPr lang="en-US" dirty="0">
              <a:solidFill>
                <a:srgbClr val="002060"/>
              </a:solidFill>
              <a:latin typeface="DaxOT-Light"/>
            </a:endParaRPr>
          </a:p>
          <a:p>
            <a:r>
              <a:rPr lang="en-US" dirty="0">
                <a:solidFill>
                  <a:srgbClr val="002060"/>
                </a:solidFill>
                <a:latin typeface="DaxOT-Light"/>
              </a:rPr>
              <a:t>				</a:t>
            </a:r>
            <a:r>
              <a:rPr lang="en-US" sz="3200" dirty="0">
                <a:solidFill>
                  <a:srgbClr val="002060"/>
                </a:solidFill>
                <a:latin typeface="DaxOT-Light"/>
              </a:rPr>
              <a:t>BUT</a:t>
            </a:r>
          </a:p>
          <a:p>
            <a:endParaRPr lang="en-US" dirty="0">
              <a:solidFill>
                <a:srgbClr val="002060"/>
              </a:solidFill>
              <a:latin typeface="DaxOT-Ligh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DaxOT-Ligh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DaxOT-Light"/>
              </a:rPr>
              <a:t>Establishing </a:t>
            </a:r>
            <a:r>
              <a:rPr lang="en-US" dirty="0">
                <a:solidFill>
                  <a:srgbClr val="002060"/>
                </a:solidFill>
                <a:latin typeface="DaxOT-Light"/>
              </a:rPr>
              <a:t>a transportation service requires the assent </a:t>
            </a:r>
            <a:r>
              <a:rPr lang="en-US" u="sng" dirty="0">
                <a:solidFill>
                  <a:srgbClr val="002060"/>
                </a:solidFill>
                <a:latin typeface="DaxOT-Light"/>
              </a:rPr>
              <a:t>of </a:t>
            </a:r>
            <a:r>
              <a:rPr lang="en-US" u="sng" dirty="0" smtClean="0">
                <a:solidFill>
                  <a:srgbClr val="002060"/>
                </a:solidFill>
                <a:latin typeface="DaxOT-Light"/>
              </a:rPr>
              <a:t>voters </a:t>
            </a:r>
            <a:r>
              <a:rPr lang="en-US" u="sng" dirty="0">
                <a:solidFill>
                  <a:srgbClr val="002060"/>
                </a:solidFill>
                <a:latin typeface="DaxOT-Light"/>
              </a:rPr>
              <a:t>through </a:t>
            </a:r>
            <a:r>
              <a:rPr lang="en-US" dirty="0">
                <a:solidFill>
                  <a:srgbClr val="002060"/>
                </a:solidFill>
                <a:latin typeface="DaxOT-Light"/>
              </a:rPr>
              <a:t>a referendum process.</a:t>
            </a:r>
          </a:p>
          <a:p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2675" y="238125"/>
            <a:ext cx="4567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Origin and Rationale:</a:t>
            </a:r>
          </a:p>
        </p:txBody>
      </p:sp>
    </p:spTree>
    <p:extLst>
      <p:ext uri="{BB962C8B-B14F-4D97-AF65-F5344CB8AC3E}">
        <p14:creationId xmlns:p14="http://schemas.microsoft.com/office/powerpoint/2010/main" val="305163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4759" y="200953"/>
            <a:ext cx="8409216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HOW</a:t>
            </a:r>
            <a:r>
              <a:rPr lang="en-US" sz="4800" dirty="0">
                <a:solidFill>
                  <a:srgbClr val="FF0000"/>
                </a:solidFill>
              </a:rPr>
              <a:t>?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Add a transportation levy to property tax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/>
              <a:t>OPTIONS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/>
          </a:p>
          <a:p>
            <a:pPr marL="342900" lvl="0" indent="-342900" eaLnBrk="0" fontAlgn="base" hangingPunct="0">
              <a:spcBef>
                <a:spcPts val="1200"/>
              </a:spcBef>
              <a:spcAft>
                <a:spcPts val="1200"/>
              </a:spcAft>
              <a:buFontTx/>
              <a:buAutoNum type="alphaUcPeriod"/>
            </a:pPr>
            <a:r>
              <a:rPr lang="en-US" altLang="en-US" sz="2800" dirty="0"/>
              <a:t>Status quo</a:t>
            </a:r>
          </a:p>
          <a:p>
            <a:pPr lvl="0" eaLnBrk="0" fontAlgn="base" hangingPunct="0"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/>
              <a:t>B. To raise $270,000 :    $39/ Average property value</a:t>
            </a:r>
          </a:p>
          <a:p>
            <a:pPr lvl="0" eaLnBrk="0" fontAlgn="base" hangingPunct="0"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/>
              <a:t>C  To raise $450,000:     $65/ Average property value</a:t>
            </a:r>
          </a:p>
          <a:p>
            <a:pPr lvl="0" eaLnBrk="0" fontAlgn="base" hangingPunct="0"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/>
              <a:t>D.  To raise $675,000:     $98/ Average property value</a:t>
            </a:r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1280" y="165588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cxnSp>
        <p:nvCxnSpPr>
          <p:cNvPr id="6" name="Elbow Connector 5"/>
          <p:cNvCxnSpPr/>
          <p:nvPr/>
        </p:nvCxnSpPr>
        <p:spPr>
          <a:xfrm>
            <a:off x="2390775" y="3857625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4759" y="200953"/>
            <a:ext cx="7917529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Option D Recommended</a:t>
            </a:r>
          </a:p>
          <a:p>
            <a:pPr algn="ctr"/>
            <a:endParaRPr lang="en-US" sz="4800" dirty="0">
              <a:solidFill>
                <a:srgbClr val="00206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An average of ~ $100/year for average home value of ~ $700,000 (SGIs)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~$15.00 per $100,000 of assessed property value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Exact assessment value not precise yet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Ultimately it would provide ~$675,000 annually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Would be phased in over a period of years</a:t>
            </a:r>
          </a:p>
          <a:p>
            <a:endParaRPr lang="en-US" sz="4800" dirty="0">
              <a:solidFill>
                <a:srgbClr val="002060"/>
              </a:solidFill>
            </a:endParaRPr>
          </a:p>
          <a:p>
            <a:endParaRPr lang="en-US" sz="4800" dirty="0">
              <a:solidFill>
                <a:srgbClr val="002060"/>
              </a:solidFill>
            </a:endParaRPr>
          </a:p>
          <a:p>
            <a:endParaRPr lang="en-US" sz="4800" dirty="0">
              <a:solidFill>
                <a:srgbClr val="002060"/>
              </a:solidFill>
            </a:endParaRPr>
          </a:p>
          <a:p>
            <a:endParaRPr lang="en-US" sz="4800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1280" y="165588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" name="Elbow Connector 5"/>
          <p:cNvCxnSpPr/>
          <p:nvPr/>
        </p:nvCxnSpPr>
        <p:spPr>
          <a:xfrm>
            <a:off x="2390775" y="3857625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693327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809" y="448603"/>
            <a:ext cx="7917529" cy="96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Governance of SGI Transportation Service</a:t>
            </a:r>
          </a:p>
          <a:p>
            <a:pPr algn="ctr"/>
            <a:endParaRPr lang="en-US" sz="4800" dirty="0"/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/>
              <a:t>Establishment of a CRD commission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/>
              <a:t>Made up of non-paid local residents from each island and modality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/>
              <a:t>Supported by CRD staff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/>
              <a:t>Local decision making (like PIPRC)</a:t>
            </a:r>
          </a:p>
          <a:p>
            <a:pPr algn="ctr"/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94145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813" t="18333" r="13646" b="18518"/>
          <a:stretch/>
        </p:blipFill>
        <p:spPr>
          <a:xfrm>
            <a:off x="0" y="1133475"/>
            <a:ext cx="9031936" cy="436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8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6325" y="1038225"/>
            <a:ext cx="73437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Public Engagement</a:t>
            </a:r>
          </a:p>
          <a:p>
            <a:endParaRPr lang="en-US" sz="4000" dirty="0">
              <a:solidFill>
                <a:srgbClr val="002060"/>
              </a:solidFill>
            </a:endParaRPr>
          </a:p>
          <a:p>
            <a:r>
              <a:rPr lang="en-US" sz="4000" dirty="0">
                <a:solidFill>
                  <a:srgbClr val="002060"/>
                </a:solidFill>
              </a:rPr>
              <a:t>Round 1- Fall 2021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</a:rPr>
              <a:t>969 quick polls completed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</a:rPr>
              <a:t>695 surveys completed (&gt; 10% of pop)</a:t>
            </a:r>
          </a:p>
          <a:p>
            <a:endParaRPr lang="en-US" sz="4000" dirty="0">
              <a:solidFill>
                <a:srgbClr val="002060"/>
              </a:solidFill>
            </a:endParaRPr>
          </a:p>
          <a:p>
            <a:r>
              <a:rPr lang="en-US" sz="4000" dirty="0">
                <a:solidFill>
                  <a:srgbClr val="002060"/>
                </a:solidFill>
              </a:rPr>
              <a:t>Round 2- Winter-Spring 2022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</a:rPr>
              <a:t>365 surveys completed</a:t>
            </a:r>
          </a:p>
          <a:p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7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75" y="1201256"/>
            <a:ext cx="8610600" cy="597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1250" y="335850"/>
            <a:ext cx="40740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Survey Respondents </a:t>
            </a:r>
          </a:p>
          <a:p>
            <a:pPr algn="ctr"/>
            <a:r>
              <a:rPr lang="en-US" sz="2800" dirty="0"/>
              <a:t>(duration on islands) </a:t>
            </a:r>
          </a:p>
        </p:txBody>
      </p:sp>
    </p:spTree>
    <p:extLst>
      <p:ext uri="{BB962C8B-B14F-4D97-AF65-F5344CB8AC3E}">
        <p14:creationId xmlns:p14="http://schemas.microsoft.com/office/powerpoint/2010/main" val="2821139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12657</TotalTime>
  <Words>281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DaxOT-Light</vt:lpstr>
      <vt:lpstr>DaxOT-Regular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Centre for Heart Lung Innovation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Around Pender</dc:title>
  <dc:creator>Peter Pare</dc:creator>
  <cp:lastModifiedBy>Peter Pare</cp:lastModifiedBy>
  <cp:revision>54</cp:revision>
  <dcterms:created xsi:type="dcterms:W3CDTF">2022-05-10T16:21:50Z</dcterms:created>
  <dcterms:modified xsi:type="dcterms:W3CDTF">2022-05-21T16:04:17Z</dcterms:modified>
</cp:coreProperties>
</file>